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輸出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65</c:v>
                </c:pt>
                <c:pt idx="1">
                  <c:v>63</c:v>
                </c:pt>
                <c:pt idx="2">
                  <c:v>69</c:v>
                </c:pt>
                <c:pt idx="3">
                  <c:v>73</c:v>
                </c:pt>
                <c:pt idx="4">
                  <c:v>75</c:v>
                </c:pt>
                <c:pt idx="5">
                  <c:v>70</c:v>
                </c:pt>
                <c:pt idx="6">
                  <c:v>78</c:v>
                </c:pt>
                <c:pt idx="7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F5-446B-B9DE-A80202A4B5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輸入</c:v>
                </c:pt>
              </c:strCache>
            </c:strRef>
          </c:tx>
          <c:spPr>
            <a:gradFill>
              <a:gsLst>
                <a:gs pos="100000">
                  <a:schemeClr val="accent2">
                    <a:alpha val="0"/>
                  </a:schemeClr>
                </a:gs>
                <a:gs pos="50000">
                  <a:schemeClr val="accent2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68</c:v>
                </c:pt>
                <c:pt idx="1">
                  <c:v>70</c:v>
                </c:pt>
                <c:pt idx="2">
                  <c:v>81</c:v>
                </c:pt>
                <c:pt idx="3">
                  <c:v>85</c:v>
                </c:pt>
                <c:pt idx="4">
                  <c:v>78</c:v>
                </c:pt>
                <c:pt idx="5">
                  <c:v>66</c:v>
                </c:pt>
                <c:pt idx="6">
                  <c:v>75</c:v>
                </c:pt>
                <c:pt idx="7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F5-446B-B9DE-A80202A4B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846374264"/>
        <c:axId val="846374592"/>
        <c:axId val="0"/>
      </c:bar3DChart>
      <c:catAx>
        <c:axId val="846374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年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46374592"/>
        <c:crosses val="autoZero"/>
        <c:auto val="1"/>
        <c:lblAlgn val="ctr"/>
        <c:lblOffset val="100"/>
        <c:noMultiLvlLbl val="0"/>
      </c:catAx>
      <c:valAx>
        <c:axId val="84637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兆円</a:t>
                </a:r>
              </a:p>
            </c:rich>
          </c:tx>
          <c:layout>
            <c:manualLayout>
              <c:xMode val="edge"/>
              <c:yMode val="edge"/>
              <c:x val="1.3469736737453275E-2"/>
              <c:y val="4.24846341721097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46374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72E51-8F8A-41F6-9561-713A1FB4F170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49DBE238-01C7-43C0-810F-D5BC82DAF159}">
      <dgm:prSet phldrT="[テキスト]"/>
      <dgm:spPr/>
      <dgm:t>
        <a:bodyPr/>
        <a:lstStyle/>
        <a:p>
          <a:r>
            <a:rPr lang="ja-JP" dirty="0"/>
            <a:t>アメリカから輸入するとアメリカに円が増える</a:t>
          </a:r>
          <a:endParaRPr kumimoji="1" lang="ja-JP" altLang="en-US" dirty="0"/>
        </a:p>
      </dgm:t>
    </dgm:pt>
    <dgm:pt modelId="{56665008-BD03-407D-AEA2-847AE2073AFA}" type="parTrans" cxnId="{8728A2D0-17F1-42A6-8A71-B0028762C9D9}">
      <dgm:prSet/>
      <dgm:spPr/>
      <dgm:t>
        <a:bodyPr/>
        <a:lstStyle/>
        <a:p>
          <a:endParaRPr kumimoji="1" lang="ja-JP" altLang="en-US"/>
        </a:p>
      </dgm:t>
    </dgm:pt>
    <dgm:pt modelId="{89C9A6EA-7ED3-4A9D-9774-DDBC15FFE1C9}" type="sibTrans" cxnId="{8728A2D0-17F1-42A6-8A71-B0028762C9D9}">
      <dgm:prSet/>
      <dgm:spPr/>
      <dgm:t>
        <a:bodyPr/>
        <a:lstStyle/>
        <a:p>
          <a:endParaRPr kumimoji="1" lang="ja-JP" altLang="en-US"/>
        </a:p>
      </dgm:t>
    </dgm:pt>
    <dgm:pt modelId="{A11D3E89-6C81-4DD8-A2A0-C46E17AF0583}">
      <dgm:prSet phldrT="[テキスト]"/>
      <dgm:spPr/>
      <dgm:t>
        <a:bodyPr/>
        <a:lstStyle/>
        <a:p>
          <a:r>
            <a:rPr kumimoji="1" lang="ja-JP" altLang="en-US" dirty="0"/>
            <a:t>アメリカの企業は、銀行でドルに替える</a:t>
          </a:r>
        </a:p>
      </dgm:t>
    </dgm:pt>
    <dgm:pt modelId="{605E8A64-2B1B-4304-89DC-DB0E83954C39}" type="parTrans" cxnId="{95A21FB7-F557-472A-A1F8-9957A73AEC1E}">
      <dgm:prSet/>
      <dgm:spPr/>
      <dgm:t>
        <a:bodyPr/>
        <a:lstStyle/>
        <a:p>
          <a:endParaRPr kumimoji="1" lang="ja-JP" altLang="en-US"/>
        </a:p>
      </dgm:t>
    </dgm:pt>
    <dgm:pt modelId="{48A8FCB2-A636-4A87-A30B-A319609B1DD5}" type="sibTrans" cxnId="{95A21FB7-F557-472A-A1F8-9957A73AEC1E}">
      <dgm:prSet/>
      <dgm:spPr/>
      <dgm:t>
        <a:bodyPr/>
        <a:lstStyle/>
        <a:p>
          <a:endParaRPr kumimoji="1" lang="ja-JP" altLang="en-US"/>
        </a:p>
      </dgm:t>
    </dgm:pt>
    <dgm:pt modelId="{22906502-F7A7-40B9-BE09-55178E61A973}">
      <dgm:prSet phldrT="[テキスト]"/>
      <dgm:spPr/>
      <dgm:t>
        <a:bodyPr/>
        <a:lstStyle/>
        <a:p>
          <a:r>
            <a:rPr kumimoji="1" lang="ja-JP" altLang="en-US" dirty="0"/>
            <a:t>銀行は大量の円を外国為替市場でドルに交換する</a:t>
          </a:r>
        </a:p>
      </dgm:t>
    </dgm:pt>
    <dgm:pt modelId="{2261B5AC-8778-43D8-9096-FB021F4C3AF6}" type="parTrans" cxnId="{23E4BCE5-2948-4CAA-9574-16FC3C11B9CC}">
      <dgm:prSet/>
      <dgm:spPr/>
      <dgm:t>
        <a:bodyPr/>
        <a:lstStyle/>
        <a:p>
          <a:endParaRPr kumimoji="1" lang="ja-JP" altLang="en-US"/>
        </a:p>
      </dgm:t>
    </dgm:pt>
    <dgm:pt modelId="{1C092A91-878D-4562-B8D4-9E2E78C89CCA}" type="sibTrans" cxnId="{23E4BCE5-2948-4CAA-9574-16FC3C11B9CC}">
      <dgm:prSet/>
      <dgm:spPr/>
      <dgm:t>
        <a:bodyPr/>
        <a:lstStyle/>
        <a:p>
          <a:endParaRPr kumimoji="1" lang="ja-JP" altLang="en-US"/>
        </a:p>
      </dgm:t>
    </dgm:pt>
    <dgm:pt modelId="{C32C780B-0BF1-468D-AED5-998298FEE158}">
      <dgm:prSet phldrT="[テキスト]"/>
      <dgm:spPr/>
      <dgm:t>
        <a:bodyPr/>
        <a:lstStyle/>
        <a:p>
          <a:r>
            <a:rPr kumimoji="1" lang="ja-JP" altLang="en-US" dirty="0"/>
            <a:t>ドルの人気が上がり円の人気が下がる</a:t>
          </a:r>
        </a:p>
      </dgm:t>
    </dgm:pt>
    <dgm:pt modelId="{8F414EF7-2D49-488D-B475-10E6162F6B38}" type="parTrans" cxnId="{81DF5864-D61B-4CBB-91E1-4E3C54B2E98B}">
      <dgm:prSet/>
      <dgm:spPr/>
      <dgm:t>
        <a:bodyPr/>
        <a:lstStyle/>
        <a:p>
          <a:endParaRPr kumimoji="1" lang="ja-JP" altLang="en-US"/>
        </a:p>
      </dgm:t>
    </dgm:pt>
    <dgm:pt modelId="{983066E1-FBB3-4219-8963-E7AA519B5A98}" type="sibTrans" cxnId="{81DF5864-D61B-4CBB-91E1-4E3C54B2E98B}">
      <dgm:prSet/>
      <dgm:spPr/>
      <dgm:t>
        <a:bodyPr/>
        <a:lstStyle/>
        <a:p>
          <a:endParaRPr kumimoji="1" lang="ja-JP" altLang="en-US"/>
        </a:p>
      </dgm:t>
    </dgm:pt>
    <dgm:pt modelId="{A0DB1B2C-7151-4349-93B6-F5DEE9FDBD3C}">
      <dgm:prSet phldrT="[テキスト]"/>
      <dgm:spPr/>
      <dgm:t>
        <a:bodyPr/>
        <a:lstStyle/>
        <a:p>
          <a:r>
            <a:rPr kumimoji="1" lang="ja-JP" altLang="en-US" dirty="0"/>
            <a:t>つまり</a:t>
          </a:r>
          <a:r>
            <a:rPr kumimoji="1" lang="en-US" altLang="ja-JP" dirty="0"/>
            <a:t>…</a:t>
          </a:r>
          <a:r>
            <a:rPr kumimoji="1" lang="ja-JP" altLang="en-US" dirty="0"/>
            <a:t>「円安ドル高」になる</a:t>
          </a:r>
        </a:p>
      </dgm:t>
    </dgm:pt>
    <dgm:pt modelId="{D4887476-5C4C-43AA-BE33-B00839B07131}" type="parTrans" cxnId="{81C6FA50-7FB9-43D8-B1CD-88EA84EC254C}">
      <dgm:prSet/>
      <dgm:spPr/>
      <dgm:t>
        <a:bodyPr/>
        <a:lstStyle/>
        <a:p>
          <a:endParaRPr kumimoji="1" lang="ja-JP" altLang="en-US"/>
        </a:p>
      </dgm:t>
    </dgm:pt>
    <dgm:pt modelId="{BBF7BE75-2E12-46FB-88AA-AC92E84DD73C}" type="sibTrans" cxnId="{81C6FA50-7FB9-43D8-B1CD-88EA84EC254C}">
      <dgm:prSet/>
      <dgm:spPr/>
      <dgm:t>
        <a:bodyPr/>
        <a:lstStyle/>
        <a:p>
          <a:endParaRPr kumimoji="1" lang="ja-JP" altLang="en-US"/>
        </a:p>
      </dgm:t>
    </dgm:pt>
    <dgm:pt modelId="{33011905-255A-4585-A382-C8F370560037}" type="pres">
      <dgm:prSet presAssocID="{08A72E51-8F8A-41F6-9561-713A1FB4F170}" presName="outerComposite" presStyleCnt="0">
        <dgm:presLayoutVars>
          <dgm:chMax val="5"/>
          <dgm:dir/>
          <dgm:resizeHandles val="exact"/>
        </dgm:presLayoutVars>
      </dgm:prSet>
      <dgm:spPr/>
    </dgm:pt>
    <dgm:pt modelId="{6AB382DC-0AB5-4A71-A199-B65C519193EA}" type="pres">
      <dgm:prSet presAssocID="{08A72E51-8F8A-41F6-9561-713A1FB4F170}" presName="dummyMaxCanvas" presStyleCnt="0">
        <dgm:presLayoutVars/>
      </dgm:prSet>
      <dgm:spPr/>
    </dgm:pt>
    <dgm:pt modelId="{1774AFAF-8FCA-4D9E-A390-64B72FD08021}" type="pres">
      <dgm:prSet presAssocID="{08A72E51-8F8A-41F6-9561-713A1FB4F170}" presName="FiveNodes_1" presStyleLbl="node1" presStyleIdx="0" presStyleCnt="5" custLinFactNeighborX="-10304" custLinFactNeighborY="-7812">
        <dgm:presLayoutVars>
          <dgm:bulletEnabled val="1"/>
        </dgm:presLayoutVars>
      </dgm:prSet>
      <dgm:spPr/>
    </dgm:pt>
    <dgm:pt modelId="{C26C6A95-2699-47C5-A316-BA7F008E1058}" type="pres">
      <dgm:prSet presAssocID="{08A72E51-8F8A-41F6-9561-713A1FB4F170}" presName="FiveNodes_2" presStyleLbl="node1" presStyleIdx="1" presStyleCnt="5">
        <dgm:presLayoutVars>
          <dgm:bulletEnabled val="1"/>
        </dgm:presLayoutVars>
      </dgm:prSet>
      <dgm:spPr/>
    </dgm:pt>
    <dgm:pt modelId="{95D92396-D1D7-433C-9CD3-64F53D113B02}" type="pres">
      <dgm:prSet presAssocID="{08A72E51-8F8A-41F6-9561-713A1FB4F170}" presName="FiveNodes_3" presStyleLbl="node1" presStyleIdx="2" presStyleCnt="5">
        <dgm:presLayoutVars>
          <dgm:bulletEnabled val="1"/>
        </dgm:presLayoutVars>
      </dgm:prSet>
      <dgm:spPr/>
    </dgm:pt>
    <dgm:pt modelId="{E2FC6319-15DC-4AAA-BB0E-9CBB32E9CE6C}" type="pres">
      <dgm:prSet presAssocID="{08A72E51-8F8A-41F6-9561-713A1FB4F170}" presName="FiveNodes_4" presStyleLbl="node1" presStyleIdx="3" presStyleCnt="5">
        <dgm:presLayoutVars>
          <dgm:bulletEnabled val="1"/>
        </dgm:presLayoutVars>
      </dgm:prSet>
      <dgm:spPr/>
    </dgm:pt>
    <dgm:pt modelId="{4DA84033-403B-44CE-BF93-C41B43C640A9}" type="pres">
      <dgm:prSet presAssocID="{08A72E51-8F8A-41F6-9561-713A1FB4F170}" presName="FiveNodes_5" presStyleLbl="node1" presStyleIdx="4" presStyleCnt="5">
        <dgm:presLayoutVars>
          <dgm:bulletEnabled val="1"/>
        </dgm:presLayoutVars>
      </dgm:prSet>
      <dgm:spPr/>
    </dgm:pt>
    <dgm:pt modelId="{E90681BA-E627-4D9D-A798-FDF95271034D}" type="pres">
      <dgm:prSet presAssocID="{08A72E51-8F8A-41F6-9561-713A1FB4F170}" presName="FiveConn_1-2" presStyleLbl="fgAccFollowNode1" presStyleIdx="0" presStyleCnt="4">
        <dgm:presLayoutVars>
          <dgm:bulletEnabled val="1"/>
        </dgm:presLayoutVars>
      </dgm:prSet>
      <dgm:spPr/>
    </dgm:pt>
    <dgm:pt modelId="{D9435F03-046C-4A05-BBAF-92ABABD9EA85}" type="pres">
      <dgm:prSet presAssocID="{08A72E51-8F8A-41F6-9561-713A1FB4F170}" presName="FiveConn_2-3" presStyleLbl="fgAccFollowNode1" presStyleIdx="1" presStyleCnt="4">
        <dgm:presLayoutVars>
          <dgm:bulletEnabled val="1"/>
        </dgm:presLayoutVars>
      </dgm:prSet>
      <dgm:spPr/>
    </dgm:pt>
    <dgm:pt modelId="{5CE3FA8C-DA78-4FE1-A7F4-53EC64D1A04D}" type="pres">
      <dgm:prSet presAssocID="{08A72E51-8F8A-41F6-9561-713A1FB4F170}" presName="FiveConn_3-4" presStyleLbl="fgAccFollowNode1" presStyleIdx="2" presStyleCnt="4">
        <dgm:presLayoutVars>
          <dgm:bulletEnabled val="1"/>
        </dgm:presLayoutVars>
      </dgm:prSet>
      <dgm:spPr/>
    </dgm:pt>
    <dgm:pt modelId="{23E110E3-63BB-4ECD-B3A1-5A61EBD6AE16}" type="pres">
      <dgm:prSet presAssocID="{08A72E51-8F8A-41F6-9561-713A1FB4F170}" presName="FiveConn_4-5" presStyleLbl="fgAccFollowNode1" presStyleIdx="3" presStyleCnt="4">
        <dgm:presLayoutVars>
          <dgm:bulletEnabled val="1"/>
        </dgm:presLayoutVars>
      </dgm:prSet>
      <dgm:spPr/>
    </dgm:pt>
    <dgm:pt modelId="{EED46EE4-85B7-40F5-B56A-EC5C80823C77}" type="pres">
      <dgm:prSet presAssocID="{08A72E51-8F8A-41F6-9561-713A1FB4F170}" presName="FiveNodes_1_text" presStyleLbl="node1" presStyleIdx="4" presStyleCnt="5">
        <dgm:presLayoutVars>
          <dgm:bulletEnabled val="1"/>
        </dgm:presLayoutVars>
      </dgm:prSet>
      <dgm:spPr/>
    </dgm:pt>
    <dgm:pt modelId="{5DB086C9-9E07-4204-9F75-4E979302DF19}" type="pres">
      <dgm:prSet presAssocID="{08A72E51-8F8A-41F6-9561-713A1FB4F170}" presName="FiveNodes_2_text" presStyleLbl="node1" presStyleIdx="4" presStyleCnt="5">
        <dgm:presLayoutVars>
          <dgm:bulletEnabled val="1"/>
        </dgm:presLayoutVars>
      </dgm:prSet>
      <dgm:spPr/>
    </dgm:pt>
    <dgm:pt modelId="{E3EA63E2-2897-4CA1-A213-B29E242B75DA}" type="pres">
      <dgm:prSet presAssocID="{08A72E51-8F8A-41F6-9561-713A1FB4F170}" presName="FiveNodes_3_text" presStyleLbl="node1" presStyleIdx="4" presStyleCnt="5">
        <dgm:presLayoutVars>
          <dgm:bulletEnabled val="1"/>
        </dgm:presLayoutVars>
      </dgm:prSet>
      <dgm:spPr/>
    </dgm:pt>
    <dgm:pt modelId="{683E03E6-F473-4C27-A855-F6291D271579}" type="pres">
      <dgm:prSet presAssocID="{08A72E51-8F8A-41F6-9561-713A1FB4F170}" presName="FiveNodes_4_text" presStyleLbl="node1" presStyleIdx="4" presStyleCnt="5">
        <dgm:presLayoutVars>
          <dgm:bulletEnabled val="1"/>
        </dgm:presLayoutVars>
      </dgm:prSet>
      <dgm:spPr/>
    </dgm:pt>
    <dgm:pt modelId="{B1CDB7DB-A0A3-4802-9CBF-4CFDFC163977}" type="pres">
      <dgm:prSet presAssocID="{08A72E51-8F8A-41F6-9561-713A1FB4F170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5E7E4607-917A-4388-AB9C-006973E0F95A}" type="presOf" srcId="{89C9A6EA-7ED3-4A9D-9774-DDBC15FFE1C9}" destId="{E90681BA-E627-4D9D-A798-FDF95271034D}" srcOrd="0" destOrd="0" presId="urn:microsoft.com/office/officeart/2005/8/layout/vProcess5"/>
    <dgm:cxn modelId="{E658BE0F-208C-4941-8BA1-AA68A1623856}" type="presOf" srcId="{A0DB1B2C-7151-4349-93B6-F5DEE9FDBD3C}" destId="{B1CDB7DB-A0A3-4802-9CBF-4CFDFC163977}" srcOrd="1" destOrd="0" presId="urn:microsoft.com/office/officeart/2005/8/layout/vProcess5"/>
    <dgm:cxn modelId="{50D7D71C-C1A4-4334-BC6B-3B7D426CEEDD}" type="presOf" srcId="{08A72E51-8F8A-41F6-9561-713A1FB4F170}" destId="{33011905-255A-4585-A382-C8F370560037}" srcOrd="0" destOrd="0" presId="urn:microsoft.com/office/officeart/2005/8/layout/vProcess5"/>
    <dgm:cxn modelId="{06049721-CE3B-4431-86B9-69D7CC77B3DF}" type="presOf" srcId="{A0DB1B2C-7151-4349-93B6-F5DEE9FDBD3C}" destId="{4DA84033-403B-44CE-BF93-C41B43C640A9}" srcOrd="0" destOrd="0" presId="urn:microsoft.com/office/officeart/2005/8/layout/vProcess5"/>
    <dgm:cxn modelId="{A4B85A33-0A44-4279-8381-7913D4839350}" type="presOf" srcId="{49DBE238-01C7-43C0-810F-D5BC82DAF159}" destId="{1774AFAF-8FCA-4D9E-A390-64B72FD08021}" srcOrd="0" destOrd="0" presId="urn:microsoft.com/office/officeart/2005/8/layout/vProcess5"/>
    <dgm:cxn modelId="{5183413E-AF47-44A1-8BF3-162F70A68ECE}" type="presOf" srcId="{A11D3E89-6C81-4DD8-A2A0-C46E17AF0583}" destId="{5DB086C9-9E07-4204-9F75-4E979302DF19}" srcOrd="1" destOrd="0" presId="urn:microsoft.com/office/officeart/2005/8/layout/vProcess5"/>
    <dgm:cxn modelId="{81DF5864-D61B-4CBB-91E1-4E3C54B2E98B}" srcId="{08A72E51-8F8A-41F6-9561-713A1FB4F170}" destId="{C32C780B-0BF1-468D-AED5-998298FEE158}" srcOrd="3" destOrd="0" parTransId="{8F414EF7-2D49-488D-B475-10E6162F6B38}" sibTransId="{983066E1-FBB3-4219-8963-E7AA519B5A98}"/>
    <dgm:cxn modelId="{1CA0A570-6BD5-4BAB-A520-492FBEFCBEA5}" type="presOf" srcId="{A11D3E89-6C81-4DD8-A2A0-C46E17AF0583}" destId="{C26C6A95-2699-47C5-A316-BA7F008E1058}" srcOrd="0" destOrd="0" presId="urn:microsoft.com/office/officeart/2005/8/layout/vProcess5"/>
    <dgm:cxn modelId="{81C6FA50-7FB9-43D8-B1CD-88EA84EC254C}" srcId="{08A72E51-8F8A-41F6-9561-713A1FB4F170}" destId="{A0DB1B2C-7151-4349-93B6-F5DEE9FDBD3C}" srcOrd="4" destOrd="0" parTransId="{D4887476-5C4C-43AA-BE33-B00839B07131}" sibTransId="{BBF7BE75-2E12-46FB-88AA-AC92E84DD73C}"/>
    <dgm:cxn modelId="{EDF3C451-B104-46E5-97B4-3EFCD0DCD114}" type="presOf" srcId="{983066E1-FBB3-4219-8963-E7AA519B5A98}" destId="{23E110E3-63BB-4ECD-B3A1-5A61EBD6AE16}" srcOrd="0" destOrd="0" presId="urn:microsoft.com/office/officeart/2005/8/layout/vProcess5"/>
    <dgm:cxn modelId="{059A0457-AF7C-40D4-9855-9B6E908AA634}" type="presOf" srcId="{C32C780B-0BF1-468D-AED5-998298FEE158}" destId="{E2FC6319-15DC-4AAA-BB0E-9CBB32E9CE6C}" srcOrd="0" destOrd="0" presId="urn:microsoft.com/office/officeart/2005/8/layout/vProcess5"/>
    <dgm:cxn modelId="{98516C82-A8FE-4667-9E6C-CD94A5B6CE27}" type="presOf" srcId="{C32C780B-0BF1-468D-AED5-998298FEE158}" destId="{683E03E6-F473-4C27-A855-F6291D271579}" srcOrd="1" destOrd="0" presId="urn:microsoft.com/office/officeart/2005/8/layout/vProcess5"/>
    <dgm:cxn modelId="{34DB0983-7E05-46B5-AEB2-26A54D4F2F60}" type="presOf" srcId="{48A8FCB2-A636-4A87-A30B-A319609B1DD5}" destId="{D9435F03-046C-4A05-BBAF-92ABABD9EA85}" srcOrd="0" destOrd="0" presId="urn:microsoft.com/office/officeart/2005/8/layout/vProcess5"/>
    <dgm:cxn modelId="{45B46B84-91B5-4F1D-96AB-D209B0250B20}" type="presOf" srcId="{1C092A91-878D-4562-B8D4-9E2E78C89CCA}" destId="{5CE3FA8C-DA78-4FE1-A7F4-53EC64D1A04D}" srcOrd="0" destOrd="0" presId="urn:microsoft.com/office/officeart/2005/8/layout/vProcess5"/>
    <dgm:cxn modelId="{5989059C-1775-488A-9E76-2D8A4A8751F1}" type="presOf" srcId="{49DBE238-01C7-43C0-810F-D5BC82DAF159}" destId="{EED46EE4-85B7-40F5-B56A-EC5C80823C77}" srcOrd="1" destOrd="0" presId="urn:microsoft.com/office/officeart/2005/8/layout/vProcess5"/>
    <dgm:cxn modelId="{41EDB8A0-3961-4F34-A8C9-9F2F853A41EE}" type="presOf" srcId="{22906502-F7A7-40B9-BE09-55178E61A973}" destId="{95D92396-D1D7-433C-9CD3-64F53D113B02}" srcOrd="0" destOrd="0" presId="urn:microsoft.com/office/officeart/2005/8/layout/vProcess5"/>
    <dgm:cxn modelId="{95A21FB7-F557-472A-A1F8-9957A73AEC1E}" srcId="{08A72E51-8F8A-41F6-9561-713A1FB4F170}" destId="{A11D3E89-6C81-4DD8-A2A0-C46E17AF0583}" srcOrd="1" destOrd="0" parTransId="{605E8A64-2B1B-4304-89DC-DB0E83954C39}" sibTransId="{48A8FCB2-A636-4A87-A30B-A319609B1DD5}"/>
    <dgm:cxn modelId="{046BAFB7-317C-4D8B-A1E4-C043578A06B5}" type="presOf" srcId="{22906502-F7A7-40B9-BE09-55178E61A973}" destId="{E3EA63E2-2897-4CA1-A213-B29E242B75DA}" srcOrd="1" destOrd="0" presId="urn:microsoft.com/office/officeart/2005/8/layout/vProcess5"/>
    <dgm:cxn modelId="{8728A2D0-17F1-42A6-8A71-B0028762C9D9}" srcId="{08A72E51-8F8A-41F6-9561-713A1FB4F170}" destId="{49DBE238-01C7-43C0-810F-D5BC82DAF159}" srcOrd="0" destOrd="0" parTransId="{56665008-BD03-407D-AEA2-847AE2073AFA}" sibTransId="{89C9A6EA-7ED3-4A9D-9774-DDBC15FFE1C9}"/>
    <dgm:cxn modelId="{23E4BCE5-2948-4CAA-9574-16FC3C11B9CC}" srcId="{08A72E51-8F8A-41F6-9561-713A1FB4F170}" destId="{22906502-F7A7-40B9-BE09-55178E61A973}" srcOrd="2" destOrd="0" parTransId="{2261B5AC-8778-43D8-9096-FB021F4C3AF6}" sibTransId="{1C092A91-878D-4562-B8D4-9E2E78C89CCA}"/>
    <dgm:cxn modelId="{0BD5FE91-7CB5-4CC2-BF3E-7E041E35BA2B}" type="presParOf" srcId="{33011905-255A-4585-A382-C8F370560037}" destId="{6AB382DC-0AB5-4A71-A199-B65C519193EA}" srcOrd="0" destOrd="0" presId="urn:microsoft.com/office/officeart/2005/8/layout/vProcess5"/>
    <dgm:cxn modelId="{E6D161C1-0718-4BD2-A786-C882BE7A5483}" type="presParOf" srcId="{33011905-255A-4585-A382-C8F370560037}" destId="{1774AFAF-8FCA-4D9E-A390-64B72FD08021}" srcOrd="1" destOrd="0" presId="urn:microsoft.com/office/officeart/2005/8/layout/vProcess5"/>
    <dgm:cxn modelId="{ED43C21A-F728-4FEB-A07A-8AE6CAE96016}" type="presParOf" srcId="{33011905-255A-4585-A382-C8F370560037}" destId="{C26C6A95-2699-47C5-A316-BA7F008E1058}" srcOrd="2" destOrd="0" presId="urn:microsoft.com/office/officeart/2005/8/layout/vProcess5"/>
    <dgm:cxn modelId="{7E5B0A2C-9A84-4FC8-93DF-88F08CE6FC00}" type="presParOf" srcId="{33011905-255A-4585-A382-C8F370560037}" destId="{95D92396-D1D7-433C-9CD3-64F53D113B02}" srcOrd="3" destOrd="0" presId="urn:microsoft.com/office/officeart/2005/8/layout/vProcess5"/>
    <dgm:cxn modelId="{06B648D6-41DB-4921-91A8-D0AFCFFFF3EB}" type="presParOf" srcId="{33011905-255A-4585-A382-C8F370560037}" destId="{E2FC6319-15DC-4AAA-BB0E-9CBB32E9CE6C}" srcOrd="4" destOrd="0" presId="urn:microsoft.com/office/officeart/2005/8/layout/vProcess5"/>
    <dgm:cxn modelId="{5BB3AA2D-CDFF-48D7-95BB-9F3BEB252F0B}" type="presParOf" srcId="{33011905-255A-4585-A382-C8F370560037}" destId="{4DA84033-403B-44CE-BF93-C41B43C640A9}" srcOrd="5" destOrd="0" presId="urn:microsoft.com/office/officeart/2005/8/layout/vProcess5"/>
    <dgm:cxn modelId="{B01E6738-5761-41F6-9304-811FBC1CDD83}" type="presParOf" srcId="{33011905-255A-4585-A382-C8F370560037}" destId="{E90681BA-E627-4D9D-A798-FDF95271034D}" srcOrd="6" destOrd="0" presId="urn:microsoft.com/office/officeart/2005/8/layout/vProcess5"/>
    <dgm:cxn modelId="{177F9BBF-C8C6-4DCC-B7DE-3B6DBAC60650}" type="presParOf" srcId="{33011905-255A-4585-A382-C8F370560037}" destId="{D9435F03-046C-4A05-BBAF-92ABABD9EA85}" srcOrd="7" destOrd="0" presId="urn:microsoft.com/office/officeart/2005/8/layout/vProcess5"/>
    <dgm:cxn modelId="{E23500C4-F174-4E27-8F2F-56A48543B1A8}" type="presParOf" srcId="{33011905-255A-4585-A382-C8F370560037}" destId="{5CE3FA8C-DA78-4FE1-A7F4-53EC64D1A04D}" srcOrd="8" destOrd="0" presId="urn:microsoft.com/office/officeart/2005/8/layout/vProcess5"/>
    <dgm:cxn modelId="{98529A50-DA4D-4F1F-A692-8437BFAC033A}" type="presParOf" srcId="{33011905-255A-4585-A382-C8F370560037}" destId="{23E110E3-63BB-4ECD-B3A1-5A61EBD6AE16}" srcOrd="9" destOrd="0" presId="urn:microsoft.com/office/officeart/2005/8/layout/vProcess5"/>
    <dgm:cxn modelId="{CB634D91-6A93-4B86-8561-A487C9C81A80}" type="presParOf" srcId="{33011905-255A-4585-A382-C8F370560037}" destId="{EED46EE4-85B7-40F5-B56A-EC5C80823C77}" srcOrd="10" destOrd="0" presId="urn:microsoft.com/office/officeart/2005/8/layout/vProcess5"/>
    <dgm:cxn modelId="{A7EEDB19-BD6C-4BD9-9667-69D49A68F018}" type="presParOf" srcId="{33011905-255A-4585-A382-C8F370560037}" destId="{5DB086C9-9E07-4204-9F75-4E979302DF19}" srcOrd="11" destOrd="0" presId="urn:microsoft.com/office/officeart/2005/8/layout/vProcess5"/>
    <dgm:cxn modelId="{1EE1D57E-276A-4228-BF67-4BCC57BA2629}" type="presParOf" srcId="{33011905-255A-4585-A382-C8F370560037}" destId="{E3EA63E2-2897-4CA1-A213-B29E242B75DA}" srcOrd="12" destOrd="0" presId="urn:microsoft.com/office/officeart/2005/8/layout/vProcess5"/>
    <dgm:cxn modelId="{D1185473-E017-4C63-8DC5-3D7BA09D50B4}" type="presParOf" srcId="{33011905-255A-4585-A382-C8F370560037}" destId="{683E03E6-F473-4C27-A855-F6291D271579}" srcOrd="13" destOrd="0" presId="urn:microsoft.com/office/officeart/2005/8/layout/vProcess5"/>
    <dgm:cxn modelId="{6AF95BB8-FA1C-4535-89DF-18EA0BF0E1A0}" type="presParOf" srcId="{33011905-255A-4585-A382-C8F370560037}" destId="{B1CDB7DB-A0A3-4802-9CBF-4CFDFC16397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4AFAF-8FCA-4D9E-A390-64B72FD08021}">
      <dsp:nvSpPr>
        <dsp:cNvPr id="0" name=""/>
        <dsp:cNvSpPr/>
      </dsp:nvSpPr>
      <dsp:spPr>
        <a:xfrm>
          <a:off x="0" y="0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300" kern="1200" dirty="0"/>
            <a:t>アメリカから輸入するとアメリカに円が増える</a:t>
          </a:r>
          <a:endParaRPr kumimoji="1" lang="ja-JP" altLang="en-US" sz="2300" kern="1200" dirty="0"/>
        </a:p>
      </dsp:txBody>
      <dsp:txXfrm>
        <a:off x="18228" y="18228"/>
        <a:ext cx="6848362" cy="585907"/>
      </dsp:txXfrm>
    </dsp:sp>
    <dsp:sp modelId="{C26C6A95-2699-47C5-A316-BA7F008E1058}">
      <dsp:nvSpPr>
        <dsp:cNvPr id="0" name=""/>
        <dsp:cNvSpPr/>
      </dsp:nvSpPr>
      <dsp:spPr>
        <a:xfrm>
          <a:off x="566991" y="708802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hade val="85000"/>
                <a:satMod val="130000"/>
              </a:schemeClr>
            </a:gs>
            <a:gs pos="34000">
              <a:schemeClr val="accent5">
                <a:hueOff val="-1689636"/>
                <a:satOff val="-4355"/>
                <a:lumOff val="-2941"/>
                <a:alphaOff val="0"/>
                <a:shade val="87000"/>
                <a:satMod val="125000"/>
              </a:schemeClr>
            </a:gs>
            <a:gs pos="70000">
              <a:schemeClr val="accent5">
                <a:hueOff val="-1689636"/>
                <a:satOff val="-4355"/>
                <a:lumOff val="-294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アメリカの企業は、銀行でドルに替える</a:t>
          </a:r>
        </a:p>
      </dsp:txBody>
      <dsp:txXfrm>
        <a:off x="585219" y="727030"/>
        <a:ext cx="6584773" cy="585907"/>
      </dsp:txXfrm>
    </dsp:sp>
    <dsp:sp modelId="{95D92396-D1D7-433C-9CD3-64F53D113B02}">
      <dsp:nvSpPr>
        <dsp:cNvPr id="0" name=""/>
        <dsp:cNvSpPr/>
      </dsp:nvSpPr>
      <dsp:spPr>
        <a:xfrm>
          <a:off x="1133983" y="1417605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hade val="85000"/>
                <a:satMod val="130000"/>
              </a:schemeClr>
            </a:gs>
            <a:gs pos="34000">
              <a:schemeClr val="accent5">
                <a:hueOff val="-3379271"/>
                <a:satOff val="-8710"/>
                <a:lumOff val="-5883"/>
                <a:alphaOff val="0"/>
                <a:shade val="87000"/>
                <a:satMod val="125000"/>
              </a:schemeClr>
            </a:gs>
            <a:gs pos="70000">
              <a:schemeClr val="accent5">
                <a:hueOff val="-3379271"/>
                <a:satOff val="-8710"/>
                <a:lumOff val="-588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銀行は大量の円を外国為替市場でドルに交換する</a:t>
          </a:r>
        </a:p>
      </dsp:txBody>
      <dsp:txXfrm>
        <a:off x="1152211" y="1435833"/>
        <a:ext cx="6584773" cy="585907"/>
      </dsp:txXfrm>
    </dsp:sp>
    <dsp:sp modelId="{E2FC6319-15DC-4AAA-BB0E-9CBB32E9CE6C}">
      <dsp:nvSpPr>
        <dsp:cNvPr id="0" name=""/>
        <dsp:cNvSpPr/>
      </dsp:nvSpPr>
      <dsp:spPr>
        <a:xfrm>
          <a:off x="1700974" y="2126408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hade val="85000"/>
                <a:satMod val="130000"/>
              </a:schemeClr>
            </a:gs>
            <a:gs pos="34000">
              <a:schemeClr val="accent5">
                <a:hueOff val="-5068907"/>
                <a:satOff val="-13064"/>
                <a:lumOff val="-8824"/>
                <a:alphaOff val="0"/>
                <a:shade val="87000"/>
                <a:satMod val="125000"/>
              </a:schemeClr>
            </a:gs>
            <a:gs pos="70000">
              <a:schemeClr val="accent5">
                <a:hueOff val="-5068907"/>
                <a:satOff val="-13064"/>
                <a:lumOff val="-8824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ドルの人気が上がり円の人気が下がる</a:t>
          </a:r>
        </a:p>
      </dsp:txBody>
      <dsp:txXfrm>
        <a:off x="1719202" y="2144636"/>
        <a:ext cx="6584773" cy="585907"/>
      </dsp:txXfrm>
    </dsp:sp>
    <dsp:sp modelId="{4DA84033-403B-44CE-BF93-C41B43C640A9}">
      <dsp:nvSpPr>
        <dsp:cNvPr id="0" name=""/>
        <dsp:cNvSpPr/>
      </dsp:nvSpPr>
      <dsp:spPr>
        <a:xfrm>
          <a:off x="2267966" y="2835211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hade val="85000"/>
                <a:satMod val="130000"/>
              </a:schemeClr>
            </a:gs>
            <a:gs pos="34000">
              <a:schemeClr val="accent5">
                <a:hueOff val="-6758543"/>
                <a:satOff val="-17419"/>
                <a:lumOff val="-11765"/>
                <a:alphaOff val="0"/>
                <a:shade val="87000"/>
                <a:satMod val="125000"/>
              </a:schemeClr>
            </a:gs>
            <a:gs pos="70000">
              <a:schemeClr val="accent5">
                <a:hueOff val="-6758543"/>
                <a:satOff val="-17419"/>
                <a:lumOff val="-1176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つまり</a:t>
          </a:r>
          <a:r>
            <a:rPr kumimoji="1" lang="en-US" altLang="ja-JP" sz="2300" kern="1200" dirty="0"/>
            <a:t>…</a:t>
          </a:r>
          <a:r>
            <a:rPr kumimoji="1" lang="ja-JP" altLang="en-US" sz="2300" kern="1200" dirty="0"/>
            <a:t>「円安ドル高」になる</a:t>
          </a:r>
        </a:p>
      </dsp:txBody>
      <dsp:txXfrm>
        <a:off x="2286194" y="2853439"/>
        <a:ext cx="6584773" cy="585907"/>
      </dsp:txXfrm>
    </dsp:sp>
    <dsp:sp modelId="{E90681BA-E627-4D9D-A798-FDF95271034D}">
      <dsp:nvSpPr>
        <dsp:cNvPr id="0" name=""/>
        <dsp:cNvSpPr/>
      </dsp:nvSpPr>
      <dsp:spPr>
        <a:xfrm>
          <a:off x="7188221" y="454671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7279242" y="454671"/>
        <a:ext cx="222494" cy="304413"/>
      </dsp:txXfrm>
    </dsp:sp>
    <dsp:sp modelId="{D9435F03-046C-4A05-BBAF-92ABABD9EA85}">
      <dsp:nvSpPr>
        <dsp:cNvPr id="0" name=""/>
        <dsp:cNvSpPr/>
      </dsp:nvSpPr>
      <dsp:spPr>
        <a:xfrm>
          <a:off x="7755212" y="1163473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2246587"/>
            <a:satOff val="-7611"/>
            <a:lumOff val="-97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7846233" y="1163473"/>
        <a:ext cx="222494" cy="304413"/>
      </dsp:txXfrm>
    </dsp:sp>
    <dsp:sp modelId="{5CE3FA8C-DA78-4FE1-A7F4-53EC64D1A04D}">
      <dsp:nvSpPr>
        <dsp:cNvPr id="0" name=""/>
        <dsp:cNvSpPr/>
      </dsp:nvSpPr>
      <dsp:spPr>
        <a:xfrm>
          <a:off x="8322204" y="1861904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4493175"/>
            <a:satOff val="-15221"/>
            <a:lumOff val="-195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8413225" y="1861904"/>
        <a:ext cx="222494" cy="304413"/>
      </dsp:txXfrm>
    </dsp:sp>
    <dsp:sp modelId="{23E110E3-63BB-4ECD-B3A1-5A61EBD6AE16}">
      <dsp:nvSpPr>
        <dsp:cNvPr id="0" name=""/>
        <dsp:cNvSpPr/>
      </dsp:nvSpPr>
      <dsp:spPr>
        <a:xfrm>
          <a:off x="8889196" y="2577622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8980217" y="2577622"/>
        <a:ext cx="222494" cy="30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62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73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0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7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440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61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95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511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68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54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2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E7F-D0B9-4FA3-AA08-35DA8134C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643428"/>
          </a:xfrm>
        </p:spPr>
        <p:txBody>
          <a:bodyPr/>
          <a:lstStyle/>
          <a:p>
            <a:r>
              <a:rPr kumimoji="1" lang="ja-JP" altLang="en-US" dirty="0"/>
              <a:t>円高と円安</a:t>
            </a:r>
            <a:br>
              <a:rPr kumimoji="1" lang="en-US" altLang="ja-JP" dirty="0"/>
            </a:br>
            <a:r>
              <a:rPr kumimoji="1" lang="ja-JP" altLang="en-US" sz="2400" dirty="0"/>
              <a:t>日本にとってよいのは？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4EC1B-75CC-4F79-AB7C-CF66C48DA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776" y="5770070"/>
            <a:ext cx="10058400" cy="440230"/>
          </a:xfrm>
        </p:spPr>
        <p:txBody>
          <a:bodyPr/>
          <a:lstStyle/>
          <a:p>
            <a:pPr algn="r"/>
            <a:r>
              <a:rPr kumimoji="1" lang="ja-JP" altLang="en-US" dirty="0"/>
              <a:t>経済学部　佐藤ゼミ　実教太郎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2217D6-3198-45E7-838F-CD0C34AF6AC9}"/>
              </a:ext>
            </a:extLst>
          </p:cNvPr>
          <p:cNvSpPr/>
          <p:nvPr/>
        </p:nvSpPr>
        <p:spPr>
          <a:xfrm>
            <a:off x="2647786" y="2967335"/>
            <a:ext cx="6896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知識ゼロからの経済学</a:t>
            </a:r>
          </a:p>
        </p:txBody>
      </p:sp>
    </p:spTree>
    <p:extLst>
      <p:ext uri="{BB962C8B-B14F-4D97-AF65-F5344CB8AC3E}">
        <p14:creationId xmlns:p14="http://schemas.microsoft.com/office/powerpoint/2010/main" val="556293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4A355-1994-4693-829E-BB19B6C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円高、円安？？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28CA1F-234A-4735-B26E-64629C861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「円高」とは</a:t>
            </a:r>
            <a:endParaRPr kumimoji="1"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円の価値がドルと比べて高くなっている状況のこと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「円高ドル安」ともいう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円になること</a:t>
            </a:r>
            <a:endParaRPr lang="en-US" altLang="ja-JP" sz="2000" dirty="0"/>
          </a:p>
          <a:p>
            <a:pPr lvl="1"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「円安」とは</a:t>
            </a:r>
            <a:endParaRPr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円の価値がドルと比べて低くなっている状況のこと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「円安ドル高」ともいう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円になること</a:t>
            </a:r>
          </a:p>
          <a:p>
            <a:endParaRPr lang="ja-JP" altLang="en-US" dirty="0"/>
          </a:p>
          <a:p>
            <a:endParaRPr kumimoji="1"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F274162-C733-41F8-9646-EFEFE41D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72" y="2049690"/>
            <a:ext cx="5699228" cy="361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54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91057-EFD7-49EA-941A-90BCC93D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外国為替相場とは？</a:t>
            </a: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E58C4AD-95D4-47FF-BFB4-009E34893056}"/>
              </a:ext>
            </a:extLst>
          </p:cNvPr>
          <p:cNvSpPr/>
          <p:nvPr/>
        </p:nvSpPr>
        <p:spPr>
          <a:xfrm>
            <a:off x="2231256" y="3380617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8A6736-1A99-45D2-A99E-2FED97D699F5}"/>
              </a:ext>
            </a:extLst>
          </p:cNvPr>
          <p:cNvSpPr/>
          <p:nvPr/>
        </p:nvSpPr>
        <p:spPr>
          <a:xfrm rot="19987499">
            <a:off x="2503503" y="3941685"/>
            <a:ext cx="7457243" cy="204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7179658B-8C1D-4112-82B4-204DD3E19E21}"/>
              </a:ext>
            </a:extLst>
          </p:cNvPr>
          <p:cNvSpPr/>
          <p:nvPr/>
        </p:nvSpPr>
        <p:spPr>
          <a:xfrm flipV="1">
            <a:off x="8535182" y="3195169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C12315-4117-4570-8687-4E6040174073}"/>
              </a:ext>
            </a:extLst>
          </p:cNvPr>
          <p:cNvSpPr txBox="1"/>
          <p:nvPr/>
        </p:nvSpPr>
        <p:spPr>
          <a:xfrm>
            <a:off x="1349406" y="1817615"/>
            <a:ext cx="536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円をドルなどの外国のお金に交換する比率のこと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784BE9-C8E5-4DE8-8016-DBCDFAE34D08}"/>
              </a:ext>
            </a:extLst>
          </p:cNvPr>
          <p:cNvSpPr txBox="1"/>
          <p:nvPr/>
        </p:nvSpPr>
        <p:spPr>
          <a:xfrm>
            <a:off x="3145625" y="2222813"/>
            <a:ext cx="511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/>
              <a:t>円とドルの為替相場は、</a:t>
            </a:r>
          </a:p>
          <a:p>
            <a:pPr algn="ctr"/>
            <a:r>
              <a:rPr kumimoji="1" lang="ja-JP" altLang="en-US" sz="2800" dirty="0"/>
              <a:t>下のバランスによって決まる！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F5B97A-5089-43F9-AD63-BF529236DFDF}"/>
              </a:ext>
            </a:extLst>
          </p:cNvPr>
          <p:cNvSpPr txBox="1"/>
          <p:nvPr/>
        </p:nvSpPr>
        <p:spPr>
          <a:xfrm>
            <a:off x="3639845" y="3380617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ドルを円に交換したい</a:t>
            </a:r>
          </a:p>
          <a:p>
            <a:r>
              <a:rPr kumimoji="1" lang="ja-JP" altLang="en-US" dirty="0"/>
              <a:t>（円が欲しい人）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1E425DB-F73A-4A89-9CD3-49B38B3BD221}"/>
              </a:ext>
            </a:extLst>
          </p:cNvPr>
          <p:cNvSpPr txBox="1"/>
          <p:nvPr/>
        </p:nvSpPr>
        <p:spPr>
          <a:xfrm>
            <a:off x="6179640" y="4315496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円をドルに交換したい</a:t>
            </a:r>
          </a:p>
          <a:p>
            <a:r>
              <a:rPr kumimoji="1" lang="ja-JP" altLang="en-US" dirty="0"/>
              <a:t>（ドルが欲しい人）</a:t>
            </a:r>
          </a:p>
        </p:txBody>
      </p:sp>
    </p:spTree>
    <p:extLst>
      <p:ext uri="{BB962C8B-B14F-4D97-AF65-F5344CB8AC3E}">
        <p14:creationId xmlns:p14="http://schemas.microsoft.com/office/powerpoint/2010/main" val="3167013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C13F4-89C1-4636-88E6-D633DDFA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経済活動を知る指標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F96FEE-568D-48C3-9416-C9B00DCC3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国内総生産（</a:t>
            </a:r>
            <a:r>
              <a:rPr lang="en-US" altLang="ja-JP" sz="2400" dirty="0"/>
              <a:t>GDP</a:t>
            </a:r>
            <a:r>
              <a:rPr lang="ja-JP" altLang="en-US" sz="2400" dirty="0"/>
              <a:t>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国内での経済活動や貿易で稼いだ利益の合計額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（海外との利息・配当の収支は含まない）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国民総所得（ＧＮＩ）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ＧＤＰに海外からの受取利益を加えた額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海外からの受取利益＝海外からの利息・配当収入－海外への利息・配当の支払</a:t>
            </a:r>
          </a:p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136E627-207D-425F-BB86-3B5B53E5F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9274" y="1845734"/>
            <a:ext cx="4572000" cy="2366128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932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706584-5B68-4507-B343-EA3939A3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なぜ円安になる？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2E7AA9C-91CD-4398-9B44-183FC90EAFE6}"/>
              </a:ext>
            </a:extLst>
          </p:cNvPr>
          <p:cNvSpPr txBox="1"/>
          <p:nvPr/>
        </p:nvSpPr>
        <p:spPr>
          <a:xfrm>
            <a:off x="1233996" y="2077375"/>
            <a:ext cx="411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日本の輸入が増えると円安になる</a:t>
            </a:r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5450E058-36AD-4985-A544-7BEE39AA1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9360429"/>
              </p:ext>
            </p:extLst>
          </p:nvPr>
        </p:nvGraphicFramePr>
        <p:xfrm>
          <a:off x="1233996" y="2667000"/>
          <a:ext cx="9860724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090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45B33-EF21-4FEB-B016-B29259D18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日本の年別貿易総額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BA4AE42-1D28-4CF9-8CFC-1B0F4CD70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98187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EA2CB7-C4FB-46CA-AB2C-314E7C8755AD}"/>
              </a:ext>
            </a:extLst>
          </p:cNvPr>
          <p:cNvSpPr txBox="1"/>
          <p:nvPr/>
        </p:nvSpPr>
        <p:spPr>
          <a:xfrm>
            <a:off x="6286500" y="1846263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年は</a:t>
            </a:r>
            <a:r>
              <a:rPr kumimoji="1" lang="en-US" altLang="ja-JP" dirty="0"/>
              <a:t>3</a:t>
            </a:r>
            <a:r>
              <a:rPr kumimoji="1" lang="ja-JP" altLang="en-US" dirty="0"/>
              <a:t>年ぶりに輸入が輸出を上回る</a:t>
            </a:r>
          </a:p>
        </p:txBody>
      </p:sp>
    </p:spTree>
    <p:extLst>
      <p:ext uri="{BB962C8B-B14F-4D97-AF65-F5344CB8AC3E}">
        <p14:creationId xmlns:p14="http://schemas.microsoft.com/office/powerpoint/2010/main" val="2188633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E85164-A586-485B-AE93-21B1B49AC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円高と円安ではどちらが有利？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E66A719-722A-4D80-8749-4A5B8DBBD1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858876"/>
              </p:ext>
            </p:extLst>
          </p:nvPr>
        </p:nvGraphicFramePr>
        <p:xfrm>
          <a:off x="2109467" y="2560321"/>
          <a:ext cx="7255829" cy="25603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00468">
                  <a:extLst>
                    <a:ext uri="{9D8B030D-6E8A-4147-A177-3AD203B41FA5}">
                      <a16:colId xmlns:a16="http://schemas.microsoft.com/office/drawing/2014/main" val="3699702223"/>
                    </a:ext>
                  </a:extLst>
                </a:gridCol>
                <a:gridCol w="1981518">
                  <a:extLst>
                    <a:ext uri="{9D8B030D-6E8A-4147-A177-3AD203B41FA5}">
                      <a16:colId xmlns:a16="http://schemas.microsoft.com/office/drawing/2014/main" val="3240872651"/>
                    </a:ext>
                  </a:extLst>
                </a:gridCol>
                <a:gridCol w="1559243">
                  <a:extLst>
                    <a:ext uri="{9D8B030D-6E8A-4147-A177-3AD203B41FA5}">
                      <a16:colId xmlns:a16="http://schemas.microsoft.com/office/drawing/2014/main" val="3148462927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91861175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レート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売上金額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61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円／ドル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ドル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9194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80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800,000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2655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110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1,100,000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1491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D68BB2-2E53-4196-AFCC-0C41ECB74626}"/>
              </a:ext>
            </a:extLst>
          </p:cNvPr>
          <p:cNvSpPr txBox="1"/>
          <p:nvPr/>
        </p:nvSpPr>
        <p:spPr>
          <a:xfrm>
            <a:off x="2182813" y="1783398"/>
            <a:ext cx="7182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輸出の例（</a:t>
            </a:r>
            <a:r>
              <a:rPr kumimoji="1" lang="en-US" altLang="ja-JP" sz="2400" dirty="0"/>
              <a:t>1</a:t>
            </a:r>
            <a:r>
              <a:rPr kumimoji="1" lang="ja-JP" altLang="en-US" sz="2400" dirty="0"/>
              <a:t>台</a:t>
            </a:r>
            <a:r>
              <a:rPr kumimoji="1" lang="en-US" altLang="ja-JP" sz="2400" dirty="0"/>
              <a:t>10,000</a:t>
            </a:r>
            <a:r>
              <a:rPr kumimoji="1" lang="ja-JP" altLang="en-US" sz="2400" dirty="0"/>
              <a:t>ドルで自動車を販売したとすると）</a:t>
            </a:r>
          </a:p>
          <a:p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CE8A95-065F-4060-88FC-6A4FA2CE0F1F}"/>
              </a:ext>
            </a:extLst>
          </p:cNvPr>
          <p:cNvSpPr txBox="1"/>
          <p:nvPr/>
        </p:nvSpPr>
        <p:spPr>
          <a:xfrm>
            <a:off x="3719036" y="5435899"/>
            <a:ext cx="4814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30</a:t>
            </a:r>
            <a:r>
              <a:rPr lang="ja-JP" altLang="en-US" sz="24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万円の差で円安が有利！</a:t>
            </a:r>
            <a:endParaRPr kumimoji="1" lang="ja-JP" altLang="en-US" sz="2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5213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361</Words>
  <Application>Microsoft Office PowerPoint</Application>
  <PresentationFormat>ワイド画面</PresentationFormat>
  <Paragraphs>55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レトロスペクト</vt:lpstr>
      <vt:lpstr>円高と円安 日本にとってよいのは？</vt:lpstr>
      <vt:lpstr>円高、円安？？</vt:lpstr>
      <vt:lpstr>外国為替相場とは？</vt:lpstr>
      <vt:lpstr>経済活動を知る指標</vt:lpstr>
      <vt:lpstr>なぜ円安になる？</vt:lpstr>
      <vt:lpstr>日本の年別貿易総額</vt:lpstr>
      <vt:lpstr>円高と円安ではどちらが有利？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2019-10-01T05:36:46Z</dcterms:created>
  <dcterms:modified xsi:type="dcterms:W3CDTF">2019-10-01T05:36:54Z</dcterms:modified>
</cp:coreProperties>
</file>